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>
        <p:scale>
          <a:sx n="66" d="100"/>
          <a:sy n="66" d="100"/>
        </p:scale>
        <p:origin x="48" y="-12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2020-04-14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hyperlink" Target="mailto:pyi1008@kangwon.ac.kr" TargetMode="External"/><Relationship Id="rId7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7764451" y="22423160"/>
            <a:ext cx="8194768" cy="50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2880" algn="ctr">
              <a:lnSpc>
                <a:spcPct val="95000"/>
              </a:lnSpc>
              <a:spcAft>
                <a:spcPts val="600"/>
              </a:spcAft>
            </a:pPr>
            <a:r>
              <a:rPr lang="ko-KR" altLang="en-US" sz="2800" spc="-5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그림 </a:t>
            </a:r>
            <a:r>
              <a:rPr lang="en-US" altLang="ko-KR" sz="2800" spc="-5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3. Mode Selector Block Diagram</a:t>
            </a:r>
            <a:endParaRPr lang="ko-KR" altLang="ko-KR" sz="2800" spc="-5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3625" y="17377087"/>
            <a:ext cx="7116419" cy="4858238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1346746" y="6389284"/>
            <a:ext cx="13774637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u"/>
            </a:pPr>
            <a:r>
              <a:rPr lang="fr-FR" altLang="ko-KR" sz="4400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ko-KR" altLang="en-US" sz="4400" b="1" cap="all" dirty="0">
                <a:latin typeface="Arial" pitchFamily="34" charset="0"/>
                <a:cs typeface="Arial" pitchFamily="34" charset="0"/>
              </a:rPr>
              <a:t>서론</a:t>
            </a:r>
            <a:endParaRPr lang="en-US" altLang="ko-KR" sz="4400" b="1" cap="all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altLang="ko-KR" sz="4400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ko-KR" altLang="ko-KR" sz="4400" dirty="0">
                <a:latin typeface="Arial" panose="020B0604020202020204" pitchFamily="34" charset="0"/>
              </a:rPr>
              <a:t>최근 </a:t>
            </a:r>
            <a:r>
              <a:rPr lang="ko-KR" altLang="ko-KR" sz="4400" dirty="0" err="1">
                <a:latin typeface="Arial" panose="020B0604020202020204" pitchFamily="34" charset="0"/>
              </a:rPr>
              <a:t>스마트폰</a:t>
            </a:r>
            <a:r>
              <a:rPr lang="en-US" altLang="ko-KR" sz="4400" dirty="0">
                <a:latin typeface="Arial" panose="020B0604020202020204" pitchFamily="34" charset="0"/>
              </a:rPr>
              <a:t>, </a:t>
            </a:r>
            <a:r>
              <a:rPr lang="ko-KR" altLang="ko-KR" sz="4400" dirty="0" err="1">
                <a:latin typeface="Arial" panose="020B0604020202020204" pitchFamily="34" charset="0"/>
              </a:rPr>
              <a:t>스마트워치</a:t>
            </a:r>
            <a:r>
              <a:rPr lang="en-US" altLang="ko-KR" sz="4400" dirty="0">
                <a:latin typeface="Arial" panose="020B0604020202020204" pitchFamily="34" charset="0"/>
              </a:rPr>
              <a:t>, </a:t>
            </a:r>
            <a:r>
              <a:rPr lang="ko-KR" altLang="ko-KR" sz="4400" dirty="0">
                <a:latin typeface="Arial" panose="020B0604020202020204" pitchFamily="34" charset="0"/>
              </a:rPr>
              <a:t>스마트 안경 등 다양한 </a:t>
            </a:r>
            <a:r>
              <a:rPr lang="en-US" altLang="ko-KR" sz="4400" dirty="0">
                <a:latin typeface="Arial" panose="020B0604020202020204" pitchFamily="34" charset="0"/>
              </a:rPr>
              <a:t>mobile application, wearable device </a:t>
            </a:r>
            <a:r>
              <a:rPr lang="ko-KR" altLang="ko-KR" sz="4400" dirty="0">
                <a:latin typeface="Arial" panose="020B0604020202020204" pitchFamily="34" charset="0"/>
              </a:rPr>
              <a:t>들이 개발되고 있다</a:t>
            </a:r>
            <a:r>
              <a:rPr lang="en-US" altLang="ko-KR" sz="4400" dirty="0">
                <a:latin typeface="Arial" panose="020B0604020202020204" pitchFamily="34" charset="0"/>
              </a:rPr>
              <a:t>. </a:t>
            </a:r>
            <a:r>
              <a:rPr lang="ko-KR" altLang="ko-KR" sz="4400" dirty="0">
                <a:latin typeface="Arial" panose="020B0604020202020204" pitchFamily="34" charset="0"/>
              </a:rPr>
              <a:t>이에 따라 여기에 사용되는 디스플레이 칩과 </a:t>
            </a:r>
            <a:r>
              <a:rPr lang="en-US" altLang="ko-KR" sz="4400" dirty="0" err="1">
                <a:latin typeface="Arial" panose="020B0604020202020204" pitchFamily="34" charset="0"/>
              </a:rPr>
              <a:t>SoC</a:t>
            </a:r>
            <a:r>
              <a:rPr lang="ko-KR" altLang="ko-KR" sz="4400" dirty="0">
                <a:latin typeface="Arial" panose="020B0604020202020204" pitchFamily="34" charset="0"/>
              </a:rPr>
              <a:t>는 최근 각광받고 있는 </a:t>
            </a:r>
            <a:r>
              <a:rPr lang="en-US" altLang="ko-KR" sz="4400" dirty="0">
                <a:latin typeface="Arial" panose="020B0604020202020204" pitchFamily="34" charset="0"/>
              </a:rPr>
              <a:t>HMD, pico-projector</a:t>
            </a:r>
            <a:r>
              <a:rPr lang="ko-KR" altLang="ko-KR" sz="4400" dirty="0">
                <a:latin typeface="Arial" panose="020B0604020202020204" pitchFamily="34" charset="0"/>
              </a:rPr>
              <a:t>에 핵심부품으로 활용된다</a:t>
            </a:r>
            <a:r>
              <a:rPr lang="en-US" altLang="ko-KR" sz="4400" dirty="0">
                <a:latin typeface="Arial" panose="020B0604020202020204" pitchFamily="34" charset="0"/>
              </a:rPr>
              <a:t>. </a:t>
            </a:r>
            <a:r>
              <a:rPr lang="ko-KR" altLang="ko-KR" sz="4400" dirty="0">
                <a:latin typeface="Arial" panose="020B0604020202020204" pitchFamily="34" charset="0"/>
              </a:rPr>
              <a:t>이러한 디스플레이 모듈에서는 </a:t>
            </a:r>
            <a:r>
              <a:rPr lang="en-US" altLang="ko-KR" sz="4400" dirty="0">
                <a:latin typeface="Arial" panose="020B0604020202020204" pitchFamily="34" charset="0"/>
              </a:rPr>
              <a:t>projection</a:t>
            </a:r>
            <a:r>
              <a:rPr lang="ko-KR" altLang="ko-KR" sz="4400" dirty="0">
                <a:latin typeface="Arial" panose="020B0604020202020204" pitchFamily="34" charset="0"/>
              </a:rPr>
              <a:t>을 위한 광원인 </a:t>
            </a:r>
            <a:r>
              <a:rPr lang="en-US" altLang="ko-KR" sz="4400" dirty="0">
                <a:latin typeface="Arial" panose="020B0604020202020204" pitchFamily="34" charset="0"/>
              </a:rPr>
              <a:t>LED</a:t>
            </a:r>
            <a:r>
              <a:rPr lang="ko-KR" altLang="ko-KR" sz="4400" dirty="0">
                <a:latin typeface="Arial" panose="020B0604020202020204" pitchFamily="34" charset="0"/>
              </a:rPr>
              <a:t>를 </a:t>
            </a:r>
            <a:r>
              <a:rPr lang="en-US" altLang="ko-KR" sz="4400" dirty="0">
                <a:latin typeface="Arial" panose="020B0604020202020204" pitchFamily="34" charset="0"/>
              </a:rPr>
              <a:t>PWM-dimming </a:t>
            </a:r>
            <a:r>
              <a:rPr lang="ko-KR" altLang="ko-KR" sz="4400" dirty="0">
                <a:latin typeface="Arial" panose="020B0604020202020204" pitchFamily="34" charset="0"/>
              </a:rPr>
              <a:t>및 </a:t>
            </a:r>
            <a:r>
              <a:rPr lang="ko-KR" altLang="ko-KR" sz="4400" dirty="0" err="1">
                <a:latin typeface="Arial" panose="020B0604020202020204" pitchFamily="34" charset="0"/>
              </a:rPr>
              <a:t>정전류</a:t>
            </a:r>
            <a:r>
              <a:rPr lang="ko-KR" altLang="ko-KR" sz="4400" dirty="0">
                <a:latin typeface="Arial" panose="020B0604020202020204" pitchFamily="34" charset="0"/>
              </a:rPr>
              <a:t> 구동하기 위해서 고품질의 </a:t>
            </a:r>
            <a:r>
              <a:rPr lang="ko-KR" altLang="ko-KR" sz="4400" dirty="0" err="1">
                <a:latin typeface="Arial" panose="020B0604020202020204" pitchFamily="34" charset="0"/>
              </a:rPr>
              <a:t>배면광을</a:t>
            </a:r>
            <a:r>
              <a:rPr lang="ko-KR" altLang="ko-KR" sz="4400" dirty="0">
                <a:latin typeface="Arial" panose="020B0604020202020204" pitchFamily="34" charset="0"/>
              </a:rPr>
              <a:t> 제공하는 </a:t>
            </a:r>
            <a:r>
              <a:rPr lang="en-US" altLang="ko-KR" sz="4400" dirty="0">
                <a:latin typeface="Arial" panose="020B0604020202020204" pitchFamily="34" charset="0"/>
              </a:rPr>
              <a:t>LED driver</a:t>
            </a:r>
            <a:r>
              <a:rPr lang="ko-KR" altLang="ko-KR" sz="4400" dirty="0">
                <a:latin typeface="Arial" panose="020B0604020202020204" pitchFamily="34" charset="0"/>
              </a:rPr>
              <a:t>가 필요하다</a:t>
            </a:r>
            <a:r>
              <a:rPr lang="en-US" altLang="ko-KR" sz="4400" dirty="0">
                <a:latin typeface="Arial" panose="020B0604020202020204" pitchFamily="34" charset="0"/>
              </a:rPr>
              <a:t>. LED driver</a:t>
            </a:r>
            <a:r>
              <a:rPr lang="ko-KR" altLang="ko-KR" sz="4400" dirty="0">
                <a:latin typeface="Arial" panose="020B0604020202020204" pitchFamily="34" charset="0"/>
              </a:rPr>
              <a:t>는 </a:t>
            </a:r>
            <a:r>
              <a:rPr lang="en-US" altLang="ko-KR" sz="4400" dirty="0" err="1" smtClean="0">
                <a:latin typeface="Arial" panose="020B0604020202020204" pitchFamily="34" charset="0"/>
              </a:rPr>
              <a:t>bettery</a:t>
            </a:r>
            <a:r>
              <a:rPr lang="ko-KR" altLang="ko-KR" sz="4400" dirty="0" smtClean="0">
                <a:latin typeface="Arial" panose="020B0604020202020204" pitchFamily="34" charset="0"/>
              </a:rPr>
              <a:t>의 </a:t>
            </a:r>
            <a:r>
              <a:rPr lang="ko-KR" altLang="ko-KR" sz="4400" dirty="0">
                <a:latin typeface="Arial" panose="020B0604020202020204" pitchFamily="34" charset="0"/>
              </a:rPr>
              <a:t>전압 변동에 무관한 </a:t>
            </a:r>
            <a:r>
              <a:rPr lang="ko-KR" altLang="ko-KR" sz="4400" dirty="0" err="1">
                <a:latin typeface="Arial" panose="020B0604020202020204" pitchFamily="34" charset="0"/>
              </a:rPr>
              <a:t>정전압을</a:t>
            </a:r>
            <a:r>
              <a:rPr lang="ko-KR" altLang="ko-KR" sz="4400" dirty="0">
                <a:latin typeface="Arial" panose="020B0604020202020204" pitchFamily="34" charset="0"/>
              </a:rPr>
              <a:t> 제공하기 </a:t>
            </a:r>
            <a:r>
              <a:rPr lang="ko-KR" altLang="ko-KR" sz="4400" dirty="0" smtClean="0">
                <a:latin typeface="Arial" panose="020B0604020202020204" pitchFamily="34" charset="0"/>
              </a:rPr>
              <a:t>위한 </a:t>
            </a:r>
            <a:r>
              <a:rPr lang="en-US" altLang="ko-KR" sz="4400" dirty="0" smtClean="0">
                <a:latin typeface="Arial" panose="020B0604020202020204" pitchFamily="34" charset="0"/>
              </a:rPr>
              <a:t>DC-DC </a:t>
            </a:r>
            <a:r>
              <a:rPr lang="en-US" altLang="ko-KR" sz="4400" dirty="0">
                <a:latin typeface="Arial" panose="020B0604020202020204" pitchFamily="34" charset="0"/>
              </a:rPr>
              <a:t>converter</a:t>
            </a:r>
            <a:r>
              <a:rPr lang="ko-KR" altLang="ko-KR" sz="4400" dirty="0">
                <a:latin typeface="Arial" panose="020B0604020202020204" pitchFamily="34" charset="0"/>
              </a:rPr>
              <a:t>가 필요하다</a:t>
            </a:r>
            <a:r>
              <a:rPr lang="en-US" altLang="ko-KR" sz="4400" dirty="0">
                <a:latin typeface="Arial" panose="020B0604020202020204" pitchFamily="34" charset="0"/>
              </a:rPr>
              <a:t>. </a:t>
            </a:r>
            <a:r>
              <a:rPr lang="ko-KR" altLang="ko-KR" sz="4400" dirty="0">
                <a:latin typeface="Arial" panose="020B0604020202020204" pitchFamily="34" charset="0"/>
              </a:rPr>
              <a:t>여기에서는 </a:t>
            </a:r>
            <a:r>
              <a:rPr lang="en-US" altLang="ko-KR" sz="4400" dirty="0">
                <a:latin typeface="Arial" panose="020B0604020202020204" pitchFamily="34" charset="0"/>
              </a:rPr>
              <a:t>tri-mode buck-boost converter</a:t>
            </a:r>
            <a:r>
              <a:rPr lang="ko-KR" altLang="ko-KR" sz="4400" dirty="0">
                <a:latin typeface="Arial" panose="020B0604020202020204" pitchFamily="34" charset="0"/>
              </a:rPr>
              <a:t>를 사용하여 효율을 증가시키고</a:t>
            </a:r>
            <a:r>
              <a:rPr lang="en-US" altLang="ko-KR" sz="4400" dirty="0">
                <a:latin typeface="Arial" panose="020B0604020202020204" pitchFamily="34" charset="0"/>
              </a:rPr>
              <a:t>, </a:t>
            </a:r>
            <a:r>
              <a:rPr lang="ko-KR" altLang="ko-KR" sz="4400" dirty="0">
                <a:latin typeface="Arial" panose="020B0604020202020204" pitchFamily="34" charset="0"/>
              </a:rPr>
              <a:t>각각의 </a:t>
            </a:r>
            <a:r>
              <a:rPr lang="en-US" altLang="ko-KR" sz="4400" dirty="0">
                <a:latin typeface="Arial" panose="020B0604020202020204" pitchFamily="34" charset="0"/>
              </a:rPr>
              <a:t>mode</a:t>
            </a:r>
            <a:r>
              <a:rPr lang="ko-KR" altLang="ko-KR" sz="4400" dirty="0">
                <a:latin typeface="Arial" panose="020B0604020202020204" pitchFamily="34" charset="0"/>
              </a:rPr>
              <a:t>를 자동으로 변환시킬 수 있는 새로운 구조의 </a:t>
            </a:r>
            <a:r>
              <a:rPr lang="en-US" altLang="ko-KR" sz="4400" dirty="0">
                <a:latin typeface="Arial" panose="020B0604020202020204" pitchFamily="34" charset="0"/>
              </a:rPr>
              <a:t>buck-boost DC-DC converter</a:t>
            </a:r>
            <a:r>
              <a:rPr lang="ko-KR" altLang="ko-KR" sz="4400" dirty="0">
                <a:latin typeface="Arial" panose="020B0604020202020204" pitchFamily="34" charset="0"/>
              </a:rPr>
              <a:t>를 제안한다</a:t>
            </a:r>
            <a:r>
              <a:rPr lang="en-US" altLang="ko-KR" sz="4400" dirty="0">
                <a:latin typeface="Arial" panose="020B0604020202020204" pitchFamily="34" charset="0"/>
              </a:rPr>
              <a:t>.</a:t>
            </a:r>
            <a:endParaRPr lang="ko-KR" altLang="ko-KR" sz="4400" dirty="0">
              <a:latin typeface="Arial" panose="020B0604020202020204" pitchFamily="34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115045" y="16021172"/>
            <a:ext cx="13774639" cy="1092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u"/>
            </a:pPr>
            <a:r>
              <a:rPr lang="en-US" altLang="ko-KR" sz="4400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ko-KR" altLang="en-US" sz="4400" b="1" cap="all" dirty="0">
                <a:latin typeface="Arial" pitchFamily="34" charset="0"/>
                <a:cs typeface="Arial" pitchFamily="34" charset="0"/>
              </a:rPr>
              <a:t>본론</a:t>
            </a:r>
            <a:endParaRPr lang="ko-KR" altLang="ko-KR" sz="4400" b="1" cap="all" dirty="0">
              <a:latin typeface="Arial" pitchFamily="34" charset="0"/>
              <a:cs typeface="Arial" pitchFamily="34" charset="0"/>
            </a:endParaRPr>
          </a:p>
          <a:p>
            <a:pPr algn="just" fontAlgn="base" latinLnBrk="0"/>
            <a:r>
              <a:rPr lang="en-US" altLang="ja-JP" sz="4400" dirty="0" smtClean="0">
                <a:latin typeface="Arial" panose="020B0604020202020204" pitchFamily="34" charset="0"/>
              </a:rPr>
              <a:t> </a:t>
            </a:r>
            <a:r>
              <a:rPr lang="ko-KR" altLang="en-US" sz="4400" dirty="0">
                <a:latin typeface="Arial" panose="020B0604020202020204" pitchFamily="34" charset="0"/>
              </a:rPr>
              <a:t>다양한 </a:t>
            </a:r>
            <a:r>
              <a:rPr lang="en-US" altLang="ko-KR" sz="4400" dirty="0">
                <a:latin typeface="Arial" panose="020B0604020202020204" pitchFamily="34" charset="0"/>
              </a:rPr>
              <a:t>mobile application </a:t>
            </a:r>
            <a:r>
              <a:rPr lang="ko-KR" altLang="en-US" sz="4400" dirty="0">
                <a:latin typeface="Arial" panose="020B0604020202020204" pitchFamily="34" charset="0"/>
              </a:rPr>
              <a:t>내에서의 디스플레이 모듈에서</a:t>
            </a:r>
            <a:r>
              <a:rPr lang="en-US" altLang="ko-KR" sz="4400" dirty="0">
                <a:latin typeface="Arial" panose="020B0604020202020204" pitchFamily="34" charset="0"/>
              </a:rPr>
              <a:t>, LED driver</a:t>
            </a:r>
            <a:r>
              <a:rPr lang="ko-KR" altLang="en-US" sz="4400" dirty="0">
                <a:latin typeface="Arial" panose="020B0604020202020204" pitchFamily="34" charset="0"/>
              </a:rPr>
              <a:t>에 사용되는 </a:t>
            </a:r>
            <a:r>
              <a:rPr lang="en-US" altLang="ko-KR" sz="4400" dirty="0">
                <a:latin typeface="Arial" panose="020B0604020202020204" pitchFamily="34" charset="0"/>
              </a:rPr>
              <a:t>buck-boost </a:t>
            </a:r>
            <a:r>
              <a:rPr lang="en-US" altLang="ko-KR" sz="4400" dirty="0" smtClean="0">
                <a:latin typeface="Arial" panose="020B0604020202020204" pitchFamily="34" charset="0"/>
              </a:rPr>
              <a:t>DC-DC Converter </a:t>
            </a:r>
            <a:r>
              <a:rPr lang="ko-KR" altLang="en-US" sz="4400" dirty="0">
                <a:latin typeface="Arial" panose="020B0604020202020204" pitchFamily="34" charset="0"/>
              </a:rPr>
              <a:t>설계를 목표로 하였고</a:t>
            </a:r>
            <a:r>
              <a:rPr lang="en-US" altLang="ko-KR" sz="4400" dirty="0">
                <a:latin typeface="Arial" panose="020B0604020202020204" pitchFamily="34" charset="0"/>
              </a:rPr>
              <a:t>, </a:t>
            </a:r>
            <a:r>
              <a:rPr lang="ko-KR" altLang="en-US" sz="4400" dirty="0">
                <a:latin typeface="Arial" panose="020B0604020202020204" pitchFamily="34" charset="0"/>
              </a:rPr>
              <a:t>정격 전압 </a:t>
            </a:r>
            <a:r>
              <a:rPr lang="en-US" altLang="ko-KR" sz="4400" dirty="0">
                <a:latin typeface="Arial" panose="020B0604020202020204" pitchFamily="34" charset="0"/>
              </a:rPr>
              <a:t>3.3V</a:t>
            </a:r>
            <a:r>
              <a:rPr lang="ko-KR" altLang="en-US" sz="4400" dirty="0">
                <a:latin typeface="Arial" panose="020B0604020202020204" pitchFamily="34" charset="0"/>
              </a:rPr>
              <a:t>인 </a:t>
            </a:r>
            <a:r>
              <a:rPr lang="en-US" altLang="ko-KR" sz="4400" dirty="0">
                <a:latin typeface="Arial" panose="020B0604020202020204" pitchFamily="34" charset="0"/>
              </a:rPr>
              <a:t>Li-ion battery </a:t>
            </a:r>
            <a:r>
              <a:rPr lang="ko-KR" altLang="en-US" sz="4400" dirty="0">
                <a:latin typeface="Arial" panose="020B0604020202020204" pitchFamily="34" charset="0"/>
              </a:rPr>
              <a:t>사용을 목표로 한다</a:t>
            </a:r>
            <a:r>
              <a:rPr lang="en-US" altLang="ko-KR" sz="4400" dirty="0">
                <a:latin typeface="Arial" panose="020B0604020202020204" pitchFamily="34" charset="0"/>
              </a:rPr>
              <a:t>. </a:t>
            </a:r>
            <a:r>
              <a:rPr lang="ko-KR" altLang="en-US" sz="4400" dirty="0">
                <a:latin typeface="Arial" panose="020B0604020202020204" pitchFamily="34" charset="0"/>
              </a:rPr>
              <a:t>정격 전압 </a:t>
            </a:r>
            <a:r>
              <a:rPr lang="en-US" altLang="ko-KR" sz="4400" dirty="0">
                <a:latin typeface="Arial" panose="020B0604020202020204" pitchFamily="34" charset="0"/>
              </a:rPr>
              <a:t>3.3V</a:t>
            </a:r>
            <a:r>
              <a:rPr lang="ko-KR" altLang="en-US" sz="4400" dirty="0">
                <a:latin typeface="Arial" panose="020B0604020202020204" pitchFamily="34" charset="0"/>
              </a:rPr>
              <a:t>인 </a:t>
            </a:r>
            <a:r>
              <a:rPr lang="en-US" altLang="ko-KR" sz="4400" dirty="0">
                <a:latin typeface="Arial" panose="020B0604020202020204" pitchFamily="34" charset="0"/>
              </a:rPr>
              <a:t>Li-ion battery</a:t>
            </a:r>
            <a:r>
              <a:rPr lang="ko-KR" altLang="en-US" sz="4400" dirty="0">
                <a:latin typeface="Arial" panose="020B0604020202020204" pitchFamily="34" charset="0"/>
              </a:rPr>
              <a:t>는 충</a:t>
            </a:r>
            <a:r>
              <a:rPr lang="en-US" altLang="ko-KR" sz="4400" dirty="0">
                <a:latin typeface="Arial" panose="020B0604020202020204" pitchFamily="34" charset="0"/>
              </a:rPr>
              <a:t>·</a:t>
            </a:r>
            <a:r>
              <a:rPr lang="ko-KR" altLang="en-US" sz="4400" dirty="0">
                <a:latin typeface="Arial" panose="020B0604020202020204" pitchFamily="34" charset="0"/>
              </a:rPr>
              <a:t>방전 상태에 따라서 </a:t>
            </a:r>
            <a:r>
              <a:rPr lang="en-US" altLang="ko-KR" sz="4400" dirty="0">
                <a:latin typeface="Arial" panose="020B0604020202020204" pitchFamily="34" charset="0"/>
              </a:rPr>
              <a:t>2.7V ~ 4.2V </a:t>
            </a:r>
            <a:r>
              <a:rPr lang="ko-KR" altLang="en-US" sz="4400" dirty="0">
                <a:latin typeface="Arial" panose="020B0604020202020204" pitchFamily="34" charset="0"/>
              </a:rPr>
              <a:t>전압범위를 갖는다</a:t>
            </a:r>
            <a:r>
              <a:rPr lang="en-US" altLang="ko-KR" sz="4400" dirty="0">
                <a:latin typeface="Arial" panose="020B0604020202020204" pitchFamily="34" charset="0"/>
              </a:rPr>
              <a:t>. </a:t>
            </a:r>
            <a:r>
              <a:rPr lang="ko-KR" altLang="en-US" sz="4400" dirty="0">
                <a:latin typeface="Arial" panose="020B0604020202020204" pitchFamily="34" charset="0"/>
              </a:rPr>
              <a:t>따라서 </a:t>
            </a:r>
            <a:r>
              <a:rPr lang="en-US" altLang="ko-KR" sz="4400" dirty="0">
                <a:latin typeface="Arial" panose="020B0604020202020204" pitchFamily="34" charset="0"/>
              </a:rPr>
              <a:t>application</a:t>
            </a:r>
            <a:r>
              <a:rPr lang="ko-KR" altLang="en-US" sz="4400" dirty="0">
                <a:latin typeface="Arial" panose="020B0604020202020204" pitchFamily="34" charset="0"/>
              </a:rPr>
              <a:t>의 입력으로 사용하는 </a:t>
            </a:r>
            <a:r>
              <a:rPr lang="en-US" altLang="ko-KR" sz="4400" dirty="0">
                <a:latin typeface="Arial" panose="020B0604020202020204" pitchFamily="34" charset="0"/>
              </a:rPr>
              <a:t>battery </a:t>
            </a:r>
            <a:r>
              <a:rPr lang="ko-KR" altLang="en-US" sz="4400" dirty="0">
                <a:latin typeface="Arial" panose="020B0604020202020204" pitchFamily="34" charset="0"/>
              </a:rPr>
              <a:t>전압의 변동이 있음에도 </a:t>
            </a:r>
            <a:r>
              <a:rPr lang="ko-KR" altLang="en-US" sz="4400" dirty="0" err="1">
                <a:latin typeface="Arial" panose="020B0604020202020204" pitchFamily="34" charset="0"/>
              </a:rPr>
              <a:t>정전압으로</a:t>
            </a:r>
            <a:r>
              <a:rPr lang="ko-KR" altLang="en-US" sz="4400" dirty="0">
                <a:latin typeface="Arial" panose="020B0604020202020204" pitchFamily="34" charset="0"/>
              </a:rPr>
              <a:t> </a:t>
            </a:r>
            <a:r>
              <a:rPr lang="en-US" altLang="ko-KR" sz="4400" dirty="0">
                <a:latin typeface="Arial" panose="020B0604020202020204" pitchFamily="34" charset="0"/>
              </a:rPr>
              <a:t>LED</a:t>
            </a:r>
            <a:r>
              <a:rPr lang="ko-KR" altLang="en-US" sz="4400" dirty="0">
                <a:latin typeface="Arial" panose="020B0604020202020204" pitchFamily="34" charset="0"/>
              </a:rPr>
              <a:t>를 구동할 수 있는 </a:t>
            </a:r>
            <a:r>
              <a:rPr lang="en-US" altLang="ko-KR" sz="4400" dirty="0">
                <a:latin typeface="Arial" panose="020B0604020202020204" pitchFamily="34" charset="0"/>
              </a:rPr>
              <a:t>DC-DC converter</a:t>
            </a:r>
            <a:r>
              <a:rPr lang="ko-KR" altLang="en-US" sz="4400" dirty="0">
                <a:latin typeface="Arial" panose="020B0604020202020204" pitchFamily="34" charset="0"/>
              </a:rPr>
              <a:t>가 필요하다</a:t>
            </a:r>
            <a:r>
              <a:rPr lang="en-US" altLang="ko-KR" sz="4400" dirty="0">
                <a:latin typeface="Arial" panose="020B0604020202020204" pitchFamily="34" charset="0"/>
              </a:rPr>
              <a:t>.</a:t>
            </a:r>
          </a:p>
          <a:p>
            <a:pPr algn="just" fontAlgn="base" latinLnBrk="0"/>
            <a:r>
              <a:rPr lang="ko-KR" altLang="en-US" sz="4400" dirty="0">
                <a:latin typeface="Arial" panose="020B0604020202020204" pitchFamily="34" charset="0"/>
              </a:rPr>
              <a:t> 그림</a:t>
            </a:r>
            <a:r>
              <a:rPr lang="en-US" altLang="ko-KR" sz="4400" dirty="0">
                <a:latin typeface="Arial" panose="020B0604020202020204" pitchFamily="34" charset="0"/>
              </a:rPr>
              <a:t> 1</a:t>
            </a:r>
            <a:r>
              <a:rPr lang="ko-KR" altLang="ko-KR" sz="4400" dirty="0">
                <a:latin typeface="Arial" panose="020B0604020202020204" pitchFamily="34" charset="0"/>
              </a:rPr>
              <a:t>은 제안하는 </a:t>
            </a:r>
            <a:r>
              <a:rPr lang="en-US" altLang="ko-KR" sz="4400" dirty="0">
                <a:latin typeface="Arial" panose="020B0604020202020204" pitchFamily="34" charset="0"/>
              </a:rPr>
              <a:t>buck-boost DC-DC converter</a:t>
            </a:r>
            <a:r>
              <a:rPr lang="ko-KR" altLang="ko-KR" sz="4400" dirty="0">
                <a:latin typeface="Arial" panose="020B0604020202020204" pitchFamily="34" charset="0"/>
              </a:rPr>
              <a:t>전체 </a:t>
            </a:r>
            <a:r>
              <a:rPr lang="ko-KR" altLang="ko-KR" sz="4400" dirty="0" smtClean="0">
                <a:latin typeface="Arial" panose="020B0604020202020204" pitchFamily="34" charset="0"/>
              </a:rPr>
              <a:t>블록도</a:t>
            </a:r>
            <a:r>
              <a:rPr lang="en-US" altLang="ko-KR" sz="4400" dirty="0" smtClean="0">
                <a:latin typeface="Arial" panose="020B0604020202020204" pitchFamily="34" charset="0"/>
              </a:rPr>
              <a:t> </a:t>
            </a:r>
            <a:r>
              <a:rPr lang="ko-KR" altLang="ko-KR" sz="4400" dirty="0" smtClean="0">
                <a:latin typeface="Arial" panose="020B0604020202020204" pitchFamily="34" charset="0"/>
              </a:rPr>
              <a:t>이다</a:t>
            </a:r>
            <a:r>
              <a:rPr lang="en-US" altLang="ko-KR" sz="4400" dirty="0">
                <a:latin typeface="Arial" panose="020B0604020202020204" pitchFamily="34" charset="0"/>
              </a:rPr>
              <a:t>. Buck-boost DC-DC converter</a:t>
            </a:r>
            <a:r>
              <a:rPr lang="ko-KR" altLang="ko-KR" sz="4400" dirty="0">
                <a:latin typeface="Arial" panose="020B0604020202020204" pitchFamily="34" charset="0"/>
              </a:rPr>
              <a:t>는 </a:t>
            </a:r>
            <a:r>
              <a:rPr lang="en-US" altLang="ko-KR" sz="4400" dirty="0">
                <a:latin typeface="Arial" panose="020B0604020202020204" pitchFamily="34" charset="0"/>
              </a:rPr>
              <a:t>current mode </a:t>
            </a:r>
            <a:r>
              <a:rPr lang="ko-KR" altLang="ko-KR" sz="4400" dirty="0">
                <a:latin typeface="Arial" panose="020B0604020202020204" pitchFamily="34" charset="0"/>
              </a:rPr>
              <a:t>로 제어하였으며 </a:t>
            </a:r>
            <a:r>
              <a:rPr lang="en-US" altLang="ko-KR" sz="4400" dirty="0">
                <a:latin typeface="Arial" panose="020B0604020202020204" pitchFamily="34" charset="0"/>
              </a:rPr>
              <a:t>LED</a:t>
            </a:r>
            <a:r>
              <a:rPr lang="ko-KR" altLang="ko-KR" sz="4400" dirty="0">
                <a:latin typeface="Arial" panose="020B0604020202020204" pitchFamily="34" charset="0"/>
              </a:rPr>
              <a:t>의 밝기를 일정하게 조정하기 위하여 </a:t>
            </a:r>
            <a:r>
              <a:rPr lang="en-US" altLang="ko-KR" sz="4400" dirty="0">
                <a:latin typeface="Arial" panose="020B0604020202020204" pitchFamily="34" charset="0"/>
              </a:rPr>
              <a:t>current regulator</a:t>
            </a:r>
            <a:r>
              <a:rPr lang="ko-KR" altLang="ko-KR" sz="4400" dirty="0">
                <a:latin typeface="Arial" panose="020B0604020202020204" pitchFamily="34" charset="0"/>
              </a:rPr>
              <a:t>를 사용하였다</a:t>
            </a:r>
            <a:r>
              <a:rPr lang="en-US" altLang="ko-KR" sz="4400" dirty="0">
                <a:latin typeface="Arial" panose="020B0604020202020204" pitchFamily="34" charset="0"/>
              </a:rPr>
              <a:t>. </a:t>
            </a:r>
            <a:r>
              <a:rPr lang="ko-KR" altLang="ko-KR" sz="4400" dirty="0">
                <a:latin typeface="Arial" panose="020B0604020202020204" pitchFamily="34" charset="0"/>
              </a:rPr>
              <a:t>그리고 </a:t>
            </a:r>
            <a:r>
              <a:rPr lang="en-US" altLang="ko-KR" sz="4400" dirty="0">
                <a:latin typeface="Arial" panose="020B0604020202020204" pitchFamily="34" charset="0"/>
              </a:rPr>
              <a:t>tri-mode buck-boost converter</a:t>
            </a:r>
            <a:r>
              <a:rPr lang="ko-KR" altLang="ko-KR" sz="4400" dirty="0">
                <a:latin typeface="Arial" panose="020B0604020202020204" pitchFamily="34" charset="0"/>
              </a:rPr>
              <a:t>를 사용하기 위해</a:t>
            </a:r>
            <a:r>
              <a:rPr lang="en-US" altLang="ko-KR" sz="4400" dirty="0">
                <a:latin typeface="Arial" panose="020B0604020202020204" pitchFamily="34" charset="0"/>
              </a:rPr>
              <a:t>, </a:t>
            </a:r>
            <a:r>
              <a:rPr lang="ko-KR" altLang="ko-KR" sz="4400" dirty="0">
                <a:latin typeface="Arial" panose="020B0604020202020204" pitchFamily="34" charset="0"/>
              </a:rPr>
              <a:t>제안하는 </a:t>
            </a:r>
            <a:r>
              <a:rPr lang="en-US" altLang="ko-KR" sz="4400" dirty="0">
                <a:latin typeface="Arial" panose="020B0604020202020204" pitchFamily="34" charset="0"/>
              </a:rPr>
              <a:t>automatic mode change </a:t>
            </a:r>
            <a:r>
              <a:rPr lang="ko-KR" altLang="ko-KR" sz="4400" dirty="0">
                <a:latin typeface="Arial" panose="020B0604020202020204" pitchFamily="34" charset="0"/>
              </a:rPr>
              <a:t>방식을 사용하여 </a:t>
            </a:r>
            <a:r>
              <a:rPr lang="en-US" altLang="ko-KR" sz="4400" dirty="0">
                <a:latin typeface="Arial" panose="020B0604020202020204" pitchFamily="34" charset="0"/>
              </a:rPr>
              <a:t>smooth</a:t>
            </a:r>
            <a:r>
              <a:rPr lang="ko-KR" altLang="ko-KR" sz="4400" dirty="0">
                <a:latin typeface="Arial" panose="020B0604020202020204" pitchFamily="34" charset="0"/>
              </a:rPr>
              <a:t>하게 </a:t>
            </a:r>
            <a:r>
              <a:rPr lang="en-US" altLang="ko-KR" sz="4400" dirty="0">
                <a:latin typeface="Arial" panose="020B0604020202020204" pitchFamily="34" charset="0"/>
              </a:rPr>
              <a:t>mode change</a:t>
            </a:r>
            <a:r>
              <a:rPr lang="ko-KR" altLang="ko-KR" sz="4400" dirty="0">
                <a:latin typeface="Arial" panose="020B0604020202020204" pitchFamily="34" charset="0"/>
              </a:rPr>
              <a:t>를 할 수 있도록 설계하였다</a:t>
            </a:r>
            <a:r>
              <a:rPr lang="en-US" altLang="ko-KR" sz="4400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2002452" y="32308285"/>
            <a:ext cx="11899146" cy="50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2880" algn="ctr">
              <a:lnSpc>
                <a:spcPct val="95000"/>
              </a:lnSpc>
              <a:spcAft>
                <a:spcPts val="600"/>
              </a:spcAft>
            </a:pPr>
            <a:r>
              <a:rPr lang="ko-KR" altLang="en-US" sz="2800" spc="-5" dirty="0" smtClean="0">
                <a:latin typeface="Times New Roman" panose="02020603050405020304" pitchFamily="18" charset="0"/>
              </a:rPr>
              <a:t>그림</a:t>
            </a:r>
            <a:r>
              <a:rPr lang="en-US" altLang="ko-KR" sz="2800" spc="-5" dirty="0" smtClean="0">
                <a:latin typeface="Times New Roman" panose="02020603050405020304" pitchFamily="18" charset="0"/>
              </a:rPr>
              <a:t> </a:t>
            </a:r>
            <a:r>
              <a:rPr lang="en-US" altLang="ko-KR" sz="2800" spc="-5" dirty="0">
                <a:latin typeface="Times New Roman" panose="02020603050405020304" pitchFamily="18" charset="0"/>
              </a:rPr>
              <a:t>1. Buck-Boost </a:t>
            </a:r>
            <a:r>
              <a:rPr lang="en-US" altLang="ko-KR" sz="2800" spc="-5" dirty="0" smtClean="0">
                <a:latin typeface="Times New Roman" panose="02020603050405020304" pitchFamily="18" charset="0"/>
              </a:rPr>
              <a:t>DC-DC- </a:t>
            </a:r>
            <a:r>
              <a:rPr lang="en-US" altLang="ko-KR" sz="2800" spc="-5" dirty="0">
                <a:latin typeface="Times New Roman" panose="02020603050405020304" pitchFamily="18" charset="0"/>
              </a:rPr>
              <a:t>Converter for LED Driver Block Diagram</a:t>
            </a:r>
            <a:endParaRPr lang="ko-KR" altLang="ko-KR" sz="2800" spc="-5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5121382" y="6389284"/>
            <a:ext cx="13834617" cy="1092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 latinLnBrk="0"/>
            <a:r>
              <a:rPr lang="en-US" altLang="ko-KR" sz="4400" dirty="0"/>
              <a:t> </a:t>
            </a:r>
            <a:r>
              <a:rPr lang="ko-KR" altLang="en-US" sz="4400" dirty="0">
                <a:latin typeface="Arial" panose="020B0604020202020204" pitchFamily="34" charset="0"/>
              </a:rPr>
              <a:t>제안하는 </a:t>
            </a:r>
            <a:r>
              <a:rPr lang="en-US" altLang="ko-KR" sz="4400" dirty="0">
                <a:latin typeface="Arial" panose="020B0604020202020204" pitchFamily="34" charset="0"/>
              </a:rPr>
              <a:t>automatic mode </a:t>
            </a:r>
            <a:r>
              <a:rPr lang="en-US" altLang="ko-KR" sz="4400" dirty="0" smtClean="0">
                <a:latin typeface="Arial" panose="020B0604020202020204" pitchFamily="34" charset="0"/>
              </a:rPr>
              <a:t>change </a:t>
            </a:r>
            <a:r>
              <a:rPr lang="ko-KR" altLang="en-US" sz="4400" dirty="0">
                <a:latin typeface="Arial" panose="020B0604020202020204" pitchFamily="34" charset="0"/>
              </a:rPr>
              <a:t>방식은 먼저 그림</a:t>
            </a:r>
            <a:r>
              <a:rPr lang="en-US" altLang="ko-KR" sz="4400" dirty="0">
                <a:latin typeface="Arial" panose="020B0604020202020204" pitchFamily="34" charset="0"/>
              </a:rPr>
              <a:t>2.(a)</a:t>
            </a:r>
            <a:r>
              <a:rPr lang="ko-KR" altLang="en-US" sz="4400" dirty="0">
                <a:latin typeface="Arial" panose="020B0604020202020204" pitchFamily="34" charset="0"/>
              </a:rPr>
              <a:t>와 같이 </a:t>
            </a:r>
            <a:r>
              <a:rPr lang="en-US" altLang="ko-KR" sz="4400" dirty="0">
                <a:latin typeface="Arial" panose="020B0604020202020204" pitchFamily="34" charset="0"/>
              </a:rPr>
              <a:t>buck mode</a:t>
            </a:r>
            <a:r>
              <a:rPr lang="ko-KR" altLang="en-US" sz="4400" dirty="0">
                <a:latin typeface="Arial" panose="020B0604020202020204" pitchFamily="34" charset="0"/>
              </a:rPr>
              <a:t>에서 </a:t>
            </a:r>
            <a:r>
              <a:rPr lang="en-US" altLang="ko-KR" sz="4400" dirty="0">
                <a:latin typeface="Arial" panose="020B0604020202020204" pitchFamily="34" charset="0"/>
              </a:rPr>
              <a:t>buck-boost mode</a:t>
            </a:r>
            <a:r>
              <a:rPr lang="ko-KR" altLang="en-US" sz="4400" dirty="0">
                <a:latin typeface="Arial" panose="020B0604020202020204" pitchFamily="34" charset="0"/>
              </a:rPr>
              <a:t>로 전환할 때 </a:t>
            </a:r>
            <a:r>
              <a:rPr lang="en-US" altLang="ko-KR" sz="4400" dirty="0">
                <a:latin typeface="Arial" panose="020B0604020202020204" pitchFamily="34" charset="0"/>
              </a:rPr>
              <a:t>charge pump</a:t>
            </a:r>
            <a:r>
              <a:rPr lang="ko-KR" altLang="en-US" sz="4400" dirty="0">
                <a:latin typeface="Arial" panose="020B0604020202020204" pitchFamily="34" charset="0"/>
              </a:rPr>
              <a:t>를 이용하여 </a:t>
            </a:r>
            <a:r>
              <a:rPr lang="en-US" altLang="ko-KR" sz="4400" dirty="0" smtClean="0">
                <a:latin typeface="Arial" panose="020B0604020202020204" pitchFamily="34" charset="0"/>
              </a:rPr>
              <a:t>control</a:t>
            </a:r>
            <a:r>
              <a:rPr lang="ko-KR" altLang="en-US" sz="4400" dirty="0" smtClean="0">
                <a:latin typeface="Arial" panose="020B0604020202020204" pitchFamily="34" charset="0"/>
              </a:rPr>
              <a:t>한다</a:t>
            </a:r>
            <a:r>
              <a:rPr lang="en-US" altLang="ko-KR" sz="4400" dirty="0">
                <a:latin typeface="Arial" panose="020B0604020202020204" pitchFamily="34" charset="0"/>
              </a:rPr>
              <a:t>. </a:t>
            </a:r>
            <a:endParaRPr lang="en-US" altLang="ko-KR" sz="4400" dirty="0" smtClean="0">
              <a:latin typeface="Arial" panose="020B0604020202020204" pitchFamily="34" charset="0"/>
            </a:endParaRPr>
          </a:p>
          <a:p>
            <a:pPr algn="just" fontAlgn="base" latinLnBrk="0"/>
            <a:r>
              <a:rPr lang="ko-KR" altLang="en-US" sz="4400" dirty="0" smtClean="0">
                <a:latin typeface="Arial" panose="020B0604020202020204" pitchFamily="34" charset="0"/>
              </a:rPr>
              <a:t>그림 </a:t>
            </a:r>
            <a:r>
              <a:rPr lang="en-US" altLang="ko-KR" sz="4400" dirty="0">
                <a:latin typeface="Arial" panose="020B0604020202020204" pitchFamily="34" charset="0"/>
              </a:rPr>
              <a:t>3</a:t>
            </a:r>
            <a:r>
              <a:rPr lang="ko-KR" altLang="en-US" sz="4400" dirty="0">
                <a:latin typeface="Arial" panose="020B0604020202020204" pitchFamily="34" charset="0"/>
              </a:rPr>
              <a:t>는 제안하는 </a:t>
            </a:r>
            <a:r>
              <a:rPr lang="en-US" altLang="ko-KR" sz="4400" dirty="0">
                <a:latin typeface="Arial" panose="020B0604020202020204" pitchFamily="34" charset="0"/>
              </a:rPr>
              <a:t>mode selector</a:t>
            </a:r>
            <a:r>
              <a:rPr lang="ko-KR" altLang="en-US" sz="4400" dirty="0">
                <a:latin typeface="Arial" panose="020B0604020202020204" pitchFamily="34" charset="0"/>
              </a:rPr>
              <a:t>의 </a:t>
            </a:r>
            <a:r>
              <a:rPr lang="en-US" altLang="ko-KR" sz="4400" dirty="0">
                <a:latin typeface="Arial" panose="020B0604020202020204" pitchFamily="34" charset="0"/>
              </a:rPr>
              <a:t>block diagram</a:t>
            </a:r>
            <a:r>
              <a:rPr lang="ko-KR" altLang="en-US" sz="4400" dirty="0">
                <a:latin typeface="Arial" panose="020B0604020202020204" pitchFamily="34" charset="0"/>
              </a:rPr>
              <a:t>이다</a:t>
            </a:r>
            <a:r>
              <a:rPr lang="en-US" altLang="ko-KR" sz="4400" dirty="0">
                <a:latin typeface="Arial" panose="020B0604020202020204" pitchFamily="34" charset="0"/>
              </a:rPr>
              <a:t>. mode selector</a:t>
            </a:r>
            <a:r>
              <a:rPr lang="ko-KR" altLang="en-US" sz="4400" dirty="0">
                <a:latin typeface="Arial" panose="020B0604020202020204" pitchFamily="34" charset="0"/>
              </a:rPr>
              <a:t>의 동작 원리는 </a:t>
            </a:r>
            <a:r>
              <a:rPr lang="en-US" altLang="ko-KR" sz="4400" dirty="0">
                <a:latin typeface="Arial" panose="020B0604020202020204" pitchFamily="34" charset="0"/>
              </a:rPr>
              <a:t>boost mode switching pulse duty(</a:t>
            </a:r>
            <a:r>
              <a:rPr lang="en-US" altLang="ko-KR" sz="4400" dirty="0" err="1">
                <a:latin typeface="Arial" panose="020B0604020202020204" pitchFamily="34" charset="0"/>
              </a:rPr>
              <a:t>Dboost</a:t>
            </a:r>
            <a:r>
              <a:rPr lang="en-US" altLang="ko-KR" sz="4400" dirty="0">
                <a:latin typeface="Arial" panose="020B0604020202020204" pitchFamily="34" charset="0"/>
              </a:rPr>
              <a:t>)</a:t>
            </a:r>
            <a:r>
              <a:rPr lang="ko-KR" altLang="en-US" sz="4400" dirty="0">
                <a:latin typeface="Arial" panose="020B0604020202020204" pitchFamily="34" charset="0"/>
              </a:rPr>
              <a:t>의 </a:t>
            </a:r>
            <a:r>
              <a:rPr lang="en-US" altLang="ko-KR" sz="4400" dirty="0">
                <a:latin typeface="Arial" panose="020B0604020202020204" pitchFamily="34" charset="0"/>
              </a:rPr>
              <a:t>minimum</a:t>
            </a:r>
            <a:r>
              <a:rPr lang="ko-KR" altLang="en-US" sz="4400" dirty="0">
                <a:latin typeface="Arial" panose="020B0604020202020204" pitchFamily="34" charset="0"/>
              </a:rPr>
              <a:t>값을 </a:t>
            </a:r>
            <a:r>
              <a:rPr lang="en-US" altLang="ko-KR" sz="4400" dirty="0">
                <a:latin typeface="Arial" panose="020B0604020202020204" pitchFamily="34" charset="0"/>
              </a:rPr>
              <a:t>20%</a:t>
            </a:r>
            <a:r>
              <a:rPr lang="ko-KR" altLang="en-US" sz="4400" dirty="0">
                <a:latin typeface="Arial" panose="020B0604020202020204" pitchFamily="34" charset="0"/>
              </a:rPr>
              <a:t>로 잡았고</a:t>
            </a:r>
            <a:r>
              <a:rPr lang="en-US" altLang="ko-KR" sz="4400" dirty="0">
                <a:latin typeface="Arial" panose="020B0604020202020204" pitchFamily="34" charset="0"/>
              </a:rPr>
              <a:t>, </a:t>
            </a:r>
            <a:r>
              <a:rPr lang="ko-KR" altLang="en-US" sz="4400" dirty="0">
                <a:latin typeface="Arial" panose="020B0604020202020204" pitchFamily="34" charset="0"/>
              </a:rPr>
              <a:t>기준이 되는 </a:t>
            </a:r>
            <a:r>
              <a:rPr lang="en-US" altLang="ko-KR" sz="4400" dirty="0">
                <a:latin typeface="Arial" panose="020B0604020202020204" pitchFamily="34" charset="0"/>
              </a:rPr>
              <a:t>20% duty pulse</a:t>
            </a:r>
            <a:r>
              <a:rPr lang="ko-KR" altLang="en-US" sz="4400" dirty="0">
                <a:latin typeface="Arial" panose="020B0604020202020204" pitchFamily="34" charset="0"/>
              </a:rPr>
              <a:t>와 </a:t>
            </a:r>
            <a:r>
              <a:rPr lang="en-US" altLang="ko-KR" sz="4400" dirty="0" err="1">
                <a:latin typeface="Arial" panose="020B0604020202020204" pitchFamily="34" charset="0"/>
              </a:rPr>
              <a:t>Dboost</a:t>
            </a:r>
            <a:r>
              <a:rPr lang="ko-KR" altLang="en-US" sz="4400" dirty="0">
                <a:latin typeface="Arial" panose="020B0604020202020204" pitchFamily="34" charset="0"/>
              </a:rPr>
              <a:t>를 비교하여</a:t>
            </a:r>
            <a:r>
              <a:rPr lang="en-US" altLang="ko-KR" sz="4400" dirty="0">
                <a:latin typeface="Arial" panose="020B0604020202020204" pitchFamily="34" charset="0"/>
              </a:rPr>
              <a:t>, </a:t>
            </a:r>
            <a:r>
              <a:rPr lang="en-US" altLang="ko-KR" sz="4400" dirty="0" err="1">
                <a:latin typeface="Arial" panose="020B0604020202020204" pitchFamily="34" charset="0"/>
              </a:rPr>
              <a:t>Dboost</a:t>
            </a:r>
            <a:r>
              <a:rPr lang="ko-KR" altLang="en-US" sz="4400" dirty="0">
                <a:latin typeface="Arial" panose="020B0604020202020204" pitchFamily="34" charset="0"/>
              </a:rPr>
              <a:t>가 </a:t>
            </a:r>
            <a:r>
              <a:rPr lang="en-US" altLang="ko-KR" sz="4400" dirty="0">
                <a:latin typeface="Arial" panose="020B0604020202020204" pitchFamily="34" charset="0"/>
              </a:rPr>
              <a:t>20% </a:t>
            </a:r>
            <a:r>
              <a:rPr lang="ko-KR" altLang="en-US" sz="4400" dirty="0">
                <a:latin typeface="Arial" panose="020B0604020202020204" pitchFamily="34" charset="0"/>
              </a:rPr>
              <a:t>이상의 </a:t>
            </a:r>
            <a:r>
              <a:rPr lang="en-US" altLang="ko-KR" sz="4400" dirty="0">
                <a:latin typeface="Arial" panose="020B0604020202020204" pitchFamily="34" charset="0"/>
              </a:rPr>
              <a:t>duty</a:t>
            </a:r>
            <a:r>
              <a:rPr lang="ko-KR" altLang="en-US" sz="4400" dirty="0">
                <a:latin typeface="Arial" panose="020B0604020202020204" pitchFamily="34" charset="0"/>
              </a:rPr>
              <a:t>를 가질 때 </a:t>
            </a:r>
            <a:r>
              <a:rPr lang="en-US" altLang="ko-KR" sz="4400" dirty="0">
                <a:latin typeface="Arial" panose="020B0604020202020204" pitchFamily="34" charset="0"/>
              </a:rPr>
              <a:t>Boost EN </a:t>
            </a:r>
            <a:r>
              <a:rPr lang="ko-KR" altLang="en-US" sz="4400" dirty="0">
                <a:latin typeface="Arial" panose="020B0604020202020204" pitchFamily="34" charset="0"/>
              </a:rPr>
              <a:t>신호가 </a:t>
            </a:r>
            <a:r>
              <a:rPr lang="en-US" altLang="ko-KR" sz="4400" dirty="0">
                <a:latin typeface="Arial" panose="020B0604020202020204" pitchFamily="34" charset="0"/>
              </a:rPr>
              <a:t>rising</a:t>
            </a:r>
            <a:r>
              <a:rPr lang="ko-KR" altLang="en-US" sz="4400" dirty="0">
                <a:latin typeface="Arial" panose="020B0604020202020204" pitchFamily="34" charset="0"/>
              </a:rPr>
              <a:t>하게 된다</a:t>
            </a:r>
            <a:r>
              <a:rPr lang="en-US" altLang="ko-KR" sz="4400" dirty="0">
                <a:latin typeface="Arial" panose="020B0604020202020204" pitchFamily="34" charset="0"/>
              </a:rPr>
              <a:t>.</a:t>
            </a:r>
            <a:r>
              <a:rPr lang="ko-KR" altLang="en-US" sz="4400" dirty="0">
                <a:latin typeface="Arial" panose="020B0604020202020204" pitchFamily="34" charset="0"/>
              </a:rPr>
              <a:t> 그림 </a:t>
            </a:r>
            <a:r>
              <a:rPr lang="en-US" altLang="ko-KR" sz="4400" dirty="0">
                <a:latin typeface="Arial" panose="020B0604020202020204" pitchFamily="34" charset="0"/>
              </a:rPr>
              <a:t>2.(b)</a:t>
            </a:r>
            <a:r>
              <a:rPr lang="ko-KR" altLang="en-US" sz="4400" dirty="0">
                <a:latin typeface="Arial" panose="020B0604020202020204" pitchFamily="34" charset="0"/>
              </a:rPr>
              <a:t>에서 볼 수 있듯이 </a:t>
            </a:r>
            <a:r>
              <a:rPr lang="en-US" altLang="ko-KR" sz="4400" dirty="0">
                <a:latin typeface="Arial" panose="020B0604020202020204" pitchFamily="34" charset="0"/>
              </a:rPr>
              <a:t>buck-boost mode</a:t>
            </a:r>
            <a:r>
              <a:rPr lang="ko-KR" altLang="en-US" sz="4400" dirty="0">
                <a:latin typeface="Arial" panose="020B0604020202020204" pitchFamily="34" charset="0"/>
              </a:rPr>
              <a:t>에서 </a:t>
            </a:r>
            <a:r>
              <a:rPr lang="en-US" altLang="ko-KR" sz="4400" dirty="0">
                <a:latin typeface="Arial" panose="020B0604020202020204" pitchFamily="34" charset="0"/>
              </a:rPr>
              <a:t>boost mode</a:t>
            </a:r>
            <a:r>
              <a:rPr lang="ko-KR" altLang="en-US" sz="4400" dirty="0">
                <a:latin typeface="Arial" panose="020B0604020202020204" pitchFamily="34" charset="0"/>
              </a:rPr>
              <a:t>로 </a:t>
            </a:r>
            <a:r>
              <a:rPr lang="en-US" altLang="ko-KR" sz="4400" dirty="0">
                <a:latin typeface="Arial" panose="020B0604020202020204" pitchFamily="34" charset="0"/>
              </a:rPr>
              <a:t>mode changing </a:t>
            </a:r>
            <a:r>
              <a:rPr lang="ko-KR" altLang="en-US" sz="4400" dirty="0">
                <a:latin typeface="Arial" panose="020B0604020202020204" pitchFamily="34" charset="0"/>
              </a:rPr>
              <a:t>하는 모습을 볼 수 있다</a:t>
            </a:r>
            <a:r>
              <a:rPr lang="en-US" altLang="ko-KR" sz="4400" dirty="0">
                <a:latin typeface="Arial" panose="020B0604020202020204" pitchFamily="34" charset="0"/>
              </a:rPr>
              <a:t>. </a:t>
            </a:r>
            <a:r>
              <a:rPr lang="en-US" altLang="ko-KR" sz="4400" dirty="0" err="1">
                <a:latin typeface="Arial" panose="020B0604020202020204" pitchFamily="34" charset="0"/>
              </a:rPr>
              <a:t>Dboost</a:t>
            </a:r>
            <a:r>
              <a:rPr lang="en-US" altLang="ko-KR" sz="4400" dirty="0">
                <a:latin typeface="Arial" panose="020B0604020202020204" pitchFamily="34" charset="0"/>
              </a:rPr>
              <a:t> </a:t>
            </a:r>
            <a:r>
              <a:rPr lang="ko-KR" altLang="en-US" sz="4400" dirty="0">
                <a:latin typeface="Arial" panose="020B0604020202020204" pitchFamily="34" charset="0"/>
              </a:rPr>
              <a:t>가 </a:t>
            </a:r>
            <a:r>
              <a:rPr lang="en-US" altLang="ko-KR" sz="4400" dirty="0">
                <a:latin typeface="Arial" panose="020B0604020202020204" pitchFamily="34" charset="0"/>
              </a:rPr>
              <a:t>20% </a:t>
            </a:r>
            <a:r>
              <a:rPr lang="ko-KR" altLang="en-US" sz="4400" dirty="0">
                <a:latin typeface="Arial" panose="020B0604020202020204" pitchFamily="34" charset="0"/>
              </a:rPr>
              <a:t>이하일 때는 </a:t>
            </a:r>
            <a:r>
              <a:rPr lang="en-US" altLang="ko-KR" sz="4400" dirty="0">
                <a:latin typeface="Arial" panose="020B0604020202020204" pitchFamily="34" charset="0"/>
              </a:rPr>
              <a:t>buck-boost mode</a:t>
            </a:r>
            <a:r>
              <a:rPr lang="ko-KR" altLang="en-US" sz="4400" dirty="0">
                <a:latin typeface="Arial" panose="020B0604020202020204" pitchFamily="34" charset="0"/>
              </a:rPr>
              <a:t>로 동작하다가 </a:t>
            </a:r>
            <a:r>
              <a:rPr lang="en-US" altLang="ko-KR" sz="4400" dirty="0">
                <a:latin typeface="Arial" panose="020B0604020202020204" pitchFamily="34" charset="0"/>
              </a:rPr>
              <a:t>20% </a:t>
            </a:r>
            <a:r>
              <a:rPr lang="ko-KR" altLang="en-US" sz="4400" dirty="0">
                <a:latin typeface="Arial" panose="020B0604020202020204" pitchFamily="34" charset="0"/>
              </a:rPr>
              <a:t>이상이 될 때 </a:t>
            </a:r>
            <a:r>
              <a:rPr lang="en-US" altLang="ko-KR" sz="4400" dirty="0">
                <a:latin typeface="Arial" panose="020B0604020202020204" pitchFamily="34" charset="0"/>
              </a:rPr>
              <a:t>boost mode</a:t>
            </a:r>
            <a:r>
              <a:rPr lang="ko-KR" altLang="en-US" sz="4400" dirty="0">
                <a:latin typeface="Arial" panose="020B0604020202020204" pitchFamily="34" charset="0"/>
              </a:rPr>
              <a:t>로 넘어가게 된다</a:t>
            </a:r>
            <a:r>
              <a:rPr lang="en-US" altLang="ko-KR" sz="4400" dirty="0">
                <a:latin typeface="Arial" panose="020B0604020202020204" pitchFamily="34" charset="0"/>
              </a:rPr>
              <a:t>. charge pump</a:t>
            </a:r>
            <a:r>
              <a:rPr lang="ko-KR" altLang="en-US" sz="4400" dirty="0">
                <a:latin typeface="Arial" panose="020B0604020202020204" pitchFamily="34" charset="0"/>
              </a:rPr>
              <a:t>와 </a:t>
            </a:r>
            <a:r>
              <a:rPr lang="en-US" altLang="ko-KR" sz="4400" dirty="0">
                <a:latin typeface="Arial" panose="020B0604020202020204" pitchFamily="34" charset="0"/>
              </a:rPr>
              <a:t>mode selector block</a:t>
            </a:r>
            <a:r>
              <a:rPr lang="ko-KR" altLang="en-US" sz="4400" dirty="0">
                <a:latin typeface="Arial" panose="020B0604020202020204" pitchFamily="34" charset="0"/>
              </a:rPr>
              <a:t>을 이용하여 </a:t>
            </a:r>
            <a:r>
              <a:rPr lang="en-US" altLang="ko-KR" sz="4400" dirty="0">
                <a:latin typeface="Arial" panose="020B0604020202020204" pitchFamily="34" charset="0"/>
              </a:rPr>
              <a:t>tri-mode buck-boost converter</a:t>
            </a:r>
            <a:r>
              <a:rPr lang="ko-KR" altLang="en-US" sz="4400" dirty="0">
                <a:latin typeface="Arial" panose="020B0604020202020204" pitchFamily="34" charset="0"/>
              </a:rPr>
              <a:t>의 </a:t>
            </a:r>
            <a:r>
              <a:rPr lang="en-US" altLang="ko-KR" sz="4400" dirty="0">
                <a:latin typeface="Arial" panose="020B0604020202020204" pitchFamily="34" charset="0"/>
              </a:rPr>
              <a:t>automatic mode change</a:t>
            </a:r>
            <a:r>
              <a:rPr lang="ko-KR" altLang="en-US" sz="4400" dirty="0">
                <a:latin typeface="Arial" panose="020B0604020202020204" pitchFamily="34" charset="0"/>
              </a:rPr>
              <a:t>를 구현하였다</a:t>
            </a:r>
            <a:r>
              <a:rPr lang="en-US" altLang="ko-KR" sz="4400" dirty="0">
                <a:latin typeface="Arial" panose="020B0604020202020204" pitchFamily="34" charset="0"/>
              </a:rPr>
              <a:t>.</a:t>
            </a:r>
            <a:endParaRPr lang="ko-KR" altLang="en-US" sz="4400" dirty="0">
              <a:latin typeface="Arial" panose="020B0604020202020204" pitchFamily="34" charset="0"/>
            </a:endParaRPr>
          </a:p>
          <a:p>
            <a:pPr algn="just" fontAlgn="base" latinLnBrk="0"/>
            <a:endParaRPr lang="en-US" altLang="ko-KR" sz="4400" dirty="0"/>
          </a:p>
        </p:txBody>
      </p:sp>
      <p:sp>
        <p:nvSpPr>
          <p:cNvPr id="16" name="직사각형 15"/>
          <p:cNvSpPr/>
          <p:nvPr/>
        </p:nvSpPr>
        <p:spPr>
          <a:xfrm>
            <a:off x="647287" y="37708567"/>
            <a:ext cx="14242397" cy="50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2880" algn="ctr">
              <a:lnSpc>
                <a:spcPct val="95000"/>
              </a:lnSpc>
              <a:spcAft>
                <a:spcPts val="600"/>
              </a:spcAft>
            </a:pPr>
            <a:r>
              <a:rPr lang="ko-KR" altLang="en-US" sz="2800" spc="-5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그림 </a:t>
            </a:r>
            <a:r>
              <a:rPr lang="en-US" altLang="ko-KR" sz="2800" spc="-5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2. (a) Operation of Charge Pump circuit, (b) Mode change of Buck to Buck-Boost</a:t>
            </a:r>
            <a:endParaRPr lang="ko-KR" altLang="ko-KR" sz="2800" spc="-5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8557523" y="36620443"/>
            <a:ext cx="6962334" cy="50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2880" algn="ctr">
              <a:lnSpc>
                <a:spcPct val="95000"/>
              </a:lnSpc>
              <a:spcAft>
                <a:spcPts val="600"/>
              </a:spcAft>
            </a:pPr>
            <a:r>
              <a:rPr lang="ko-KR" altLang="en-US" sz="2800" spc="-5" dirty="0">
                <a:latin typeface="Times New Roman" panose="02020603050405020304" pitchFamily="18" charset="0"/>
                <a:ea typeface="SimSun" panose="02010600030101010101" pitchFamily="2" charset="-122"/>
              </a:rPr>
              <a:t>그림</a:t>
            </a:r>
            <a:r>
              <a:rPr lang="en-US" altLang="ko-KR" sz="2800" spc="-5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ko-KR" sz="2800" spc="-5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4. Automatic mode change </a:t>
            </a:r>
            <a:r>
              <a:rPr lang="ko-KR" altLang="en-US" sz="2800" spc="-5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동작 파형</a:t>
            </a:r>
            <a:endParaRPr lang="ko-KR" altLang="en-US" sz="2800" spc="-5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5409416" y="23964900"/>
            <a:ext cx="1354658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u"/>
            </a:pPr>
            <a:r>
              <a:rPr lang="fr-FR" altLang="ko-KR" sz="4400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ko-KR" altLang="en-US" sz="4400" b="1" dirty="0">
                <a:latin typeface="Arial" pitchFamily="34" charset="0"/>
                <a:cs typeface="Arial" pitchFamily="34" charset="0"/>
              </a:rPr>
              <a:t>결론</a:t>
            </a:r>
            <a:endParaRPr lang="en-US" altLang="ko-KR" sz="4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altLang="ko-KR" sz="4400" dirty="0" smtClean="0">
                <a:latin typeface="Arial" panose="020B0604020202020204" pitchFamily="34" charset="0"/>
              </a:rPr>
              <a:t> Buck </a:t>
            </a:r>
            <a:r>
              <a:rPr lang="en-US" altLang="ko-KR" sz="4400" dirty="0">
                <a:latin typeface="Arial" panose="020B0604020202020204" pitchFamily="34" charset="0"/>
              </a:rPr>
              <a:t>mode</a:t>
            </a:r>
            <a:r>
              <a:rPr lang="ko-KR" altLang="ko-KR" sz="4400" dirty="0">
                <a:latin typeface="Arial" panose="020B0604020202020204" pitchFamily="34" charset="0"/>
              </a:rPr>
              <a:t>시 동작은</a:t>
            </a:r>
            <a:r>
              <a:rPr lang="en-US" altLang="ko-KR" sz="4400" dirty="0">
                <a:latin typeface="Arial" panose="020B0604020202020204" pitchFamily="34" charset="0"/>
              </a:rPr>
              <a:t> </a:t>
            </a:r>
            <a:r>
              <a:rPr lang="ko-KR" altLang="en-US" sz="4400" dirty="0">
                <a:latin typeface="Arial" panose="020B0604020202020204" pitchFamily="34" charset="0"/>
              </a:rPr>
              <a:t>그림</a:t>
            </a:r>
            <a:r>
              <a:rPr lang="en-US" altLang="ko-KR" sz="4400" dirty="0">
                <a:latin typeface="Arial" panose="020B0604020202020204" pitchFamily="34" charset="0"/>
              </a:rPr>
              <a:t> </a:t>
            </a:r>
            <a:r>
              <a:rPr lang="en-US" altLang="ko-KR" sz="4400" dirty="0" smtClean="0">
                <a:latin typeface="Arial" panose="020B0604020202020204" pitchFamily="34" charset="0"/>
              </a:rPr>
              <a:t>4</a:t>
            </a:r>
            <a:r>
              <a:rPr lang="ko-KR" altLang="ko-KR" sz="4400" dirty="0" smtClean="0">
                <a:latin typeface="Arial" panose="020B0604020202020204" pitchFamily="34" charset="0"/>
              </a:rPr>
              <a:t>과 </a:t>
            </a:r>
            <a:r>
              <a:rPr lang="ko-KR" altLang="ko-KR" sz="4400" dirty="0">
                <a:latin typeface="Arial" panose="020B0604020202020204" pitchFamily="34" charset="0"/>
              </a:rPr>
              <a:t>같다</a:t>
            </a:r>
            <a:r>
              <a:rPr lang="en-US" altLang="ko-KR" sz="4400" dirty="0">
                <a:latin typeface="Arial" panose="020B0604020202020204" pitchFamily="34" charset="0"/>
              </a:rPr>
              <a:t>. </a:t>
            </a:r>
            <a:r>
              <a:rPr lang="ko-KR" altLang="en-US" sz="4400" dirty="0" smtClean="0">
                <a:latin typeface="Arial" panose="020B0604020202020204" pitchFamily="34" charset="0"/>
              </a:rPr>
              <a:t>제안하는 </a:t>
            </a:r>
            <a:r>
              <a:rPr lang="en-US" altLang="ko-KR" sz="4400" dirty="0">
                <a:latin typeface="Arial" panose="020B0604020202020204" pitchFamily="34" charset="0"/>
              </a:rPr>
              <a:t>LED driver</a:t>
            </a:r>
            <a:r>
              <a:rPr lang="ko-KR" altLang="en-US" sz="4400" dirty="0">
                <a:latin typeface="Arial" panose="020B0604020202020204" pitchFamily="34" charset="0"/>
              </a:rPr>
              <a:t>는 변화하는 </a:t>
            </a:r>
            <a:r>
              <a:rPr lang="en-US" altLang="ko-KR" sz="4400" dirty="0">
                <a:latin typeface="Arial" panose="020B0604020202020204" pitchFamily="34" charset="0"/>
              </a:rPr>
              <a:t>battery </a:t>
            </a:r>
            <a:r>
              <a:rPr lang="ko-KR" altLang="en-US" sz="4400" dirty="0">
                <a:latin typeface="Arial" panose="020B0604020202020204" pitchFamily="34" charset="0"/>
              </a:rPr>
              <a:t>전압 환경에서 능동적으로 제어되며 전력소모를 줄이고 </a:t>
            </a:r>
            <a:r>
              <a:rPr lang="ko-KR" altLang="en-US" sz="4400" dirty="0" err="1" smtClean="0">
                <a:latin typeface="Arial" panose="020B0604020202020204" pitchFamily="34" charset="0"/>
              </a:rPr>
              <a:t>정전류</a:t>
            </a:r>
            <a:r>
              <a:rPr lang="ko-KR" altLang="en-US" sz="4400" dirty="0" smtClean="0">
                <a:latin typeface="Arial" panose="020B0604020202020204" pitchFamily="34" charset="0"/>
              </a:rPr>
              <a:t> </a:t>
            </a:r>
            <a:r>
              <a:rPr lang="ko-KR" altLang="en-US" sz="4400" dirty="0" err="1" smtClean="0">
                <a:latin typeface="Arial" panose="020B0604020202020204" pitchFamily="34" charset="0"/>
              </a:rPr>
              <a:t>구동역시</a:t>
            </a:r>
            <a:r>
              <a:rPr lang="ko-KR" altLang="en-US" sz="4400" dirty="0" smtClean="0">
                <a:latin typeface="Arial" panose="020B0604020202020204" pitchFamily="34" charset="0"/>
              </a:rPr>
              <a:t> </a:t>
            </a:r>
            <a:r>
              <a:rPr lang="ko-KR" altLang="en-US" sz="4400" dirty="0">
                <a:latin typeface="Arial" panose="020B0604020202020204" pitchFamily="34" charset="0"/>
              </a:rPr>
              <a:t>할 수 있도록 설계되었다</a:t>
            </a:r>
            <a:r>
              <a:rPr lang="en-US" altLang="ko-KR" sz="4400" dirty="0">
                <a:latin typeface="Arial" panose="020B0604020202020204" pitchFamily="34" charset="0"/>
              </a:rPr>
              <a:t>. </a:t>
            </a:r>
            <a:r>
              <a:rPr lang="ko-KR" altLang="en-US" sz="4400" dirty="0">
                <a:latin typeface="Arial" panose="020B0604020202020204" pitchFamily="34" charset="0"/>
              </a:rPr>
              <a:t>색 </a:t>
            </a:r>
            <a:r>
              <a:rPr lang="ko-KR" altLang="en-US" sz="4400" dirty="0" err="1">
                <a:latin typeface="Arial" panose="020B0604020202020204" pitchFamily="34" charset="0"/>
              </a:rPr>
              <a:t>재현성</a:t>
            </a:r>
            <a:r>
              <a:rPr lang="ko-KR" altLang="en-US" sz="4400" dirty="0">
                <a:latin typeface="Arial" panose="020B0604020202020204" pitchFamily="34" charset="0"/>
              </a:rPr>
              <a:t> 확보를 위해 </a:t>
            </a:r>
            <a:r>
              <a:rPr lang="en-US" altLang="ko-KR" sz="4400" dirty="0">
                <a:latin typeface="Arial" panose="020B0604020202020204" pitchFamily="34" charset="0"/>
              </a:rPr>
              <a:t>RGB LED </a:t>
            </a:r>
            <a:r>
              <a:rPr lang="ko-KR" altLang="en-US" sz="4400" dirty="0">
                <a:latin typeface="Arial" panose="020B0604020202020204" pitchFamily="34" charset="0"/>
              </a:rPr>
              <a:t>사용을 위한 </a:t>
            </a:r>
            <a:r>
              <a:rPr lang="en-US" altLang="ko-KR" sz="4400" dirty="0">
                <a:latin typeface="Arial" panose="020B0604020202020204" pitchFamily="34" charset="0"/>
              </a:rPr>
              <a:t>LED driver</a:t>
            </a:r>
            <a:r>
              <a:rPr lang="ko-KR" altLang="en-US" sz="4400" dirty="0">
                <a:latin typeface="Arial" panose="020B0604020202020204" pitchFamily="34" charset="0"/>
              </a:rPr>
              <a:t>를 구현하였고 그에 필요한 </a:t>
            </a:r>
            <a:r>
              <a:rPr lang="en-US" altLang="ko-KR" sz="4400" dirty="0">
                <a:latin typeface="Arial" panose="020B0604020202020204" pitchFamily="34" charset="0"/>
              </a:rPr>
              <a:t>buck-boost converter</a:t>
            </a:r>
            <a:r>
              <a:rPr lang="ko-KR" altLang="en-US" sz="4400" dirty="0">
                <a:latin typeface="Arial" panose="020B0604020202020204" pitchFamily="34" charset="0"/>
              </a:rPr>
              <a:t>를 제안하였다</a:t>
            </a:r>
            <a:r>
              <a:rPr lang="en-US" altLang="ko-KR" sz="4400" dirty="0">
                <a:latin typeface="Arial" panose="020B0604020202020204" pitchFamily="34" charset="0"/>
              </a:rPr>
              <a:t>. </a:t>
            </a:r>
            <a:r>
              <a:rPr lang="ko-KR" altLang="en-US" sz="4400" dirty="0">
                <a:latin typeface="Arial" panose="020B0604020202020204" pitchFamily="34" charset="0"/>
              </a:rPr>
              <a:t>현재 다양한 </a:t>
            </a:r>
            <a:r>
              <a:rPr lang="en-US" altLang="ko-KR" sz="4400" dirty="0">
                <a:latin typeface="Arial" panose="020B0604020202020204" pitchFamily="34" charset="0"/>
              </a:rPr>
              <a:t>wearable device</a:t>
            </a:r>
            <a:r>
              <a:rPr lang="ko-KR" altLang="en-US" sz="4400" dirty="0">
                <a:latin typeface="Arial" panose="020B0604020202020204" pitchFamily="34" charset="0"/>
              </a:rPr>
              <a:t>나 </a:t>
            </a:r>
            <a:r>
              <a:rPr lang="en-US" altLang="ko-KR" sz="4400" dirty="0">
                <a:latin typeface="Arial" panose="020B0604020202020204" pitchFamily="34" charset="0"/>
              </a:rPr>
              <a:t>mobile application</a:t>
            </a:r>
            <a:r>
              <a:rPr lang="ko-KR" altLang="en-US" sz="4400" dirty="0">
                <a:latin typeface="Arial" panose="020B0604020202020204" pitchFamily="34" charset="0"/>
              </a:rPr>
              <a:t>의 디스플레이 모듈에 사용될 수 있을 것으로 보인다</a:t>
            </a:r>
            <a:r>
              <a:rPr lang="en-US" altLang="ko-KR" sz="4400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5217043" y="37049762"/>
            <a:ext cx="6710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800" spc="-5" dirty="0">
                <a:latin typeface="Times New Roman" panose="02020603050405020304" pitchFamily="18" charset="0"/>
                <a:ea typeface="SimSun" panose="02010600030101010101" pitchFamily="2" charset="-122"/>
              </a:rPr>
              <a:t>(a) </a:t>
            </a:r>
            <a:endParaRPr lang="ko-KR" altLang="en-US" sz="2800" dirty="0"/>
          </a:p>
        </p:txBody>
      </p:sp>
      <p:sp>
        <p:nvSpPr>
          <p:cNvPr id="21" name="직사각형 20"/>
          <p:cNvSpPr/>
          <p:nvPr/>
        </p:nvSpPr>
        <p:spPr>
          <a:xfrm>
            <a:off x="10964503" y="37033636"/>
            <a:ext cx="6027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800" spc="-5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(b)</a:t>
            </a:r>
            <a:endParaRPr lang="ko-KR" altLang="en-US" sz="2800" dirty="0"/>
          </a:p>
        </p:txBody>
      </p:sp>
      <p:sp>
        <p:nvSpPr>
          <p:cNvPr id="22" name="직사각형 21"/>
          <p:cNvSpPr/>
          <p:nvPr/>
        </p:nvSpPr>
        <p:spPr>
          <a:xfrm>
            <a:off x="1346745" y="38479935"/>
            <a:ext cx="2760925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altLang="ko-KR" sz="3200" dirty="0">
                <a:latin typeface="Arial" pitchFamily="34" charset="0"/>
                <a:cs typeface="Arial" pitchFamily="34" charset="0"/>
              </a:rPr>
              <a:t>Author     :  </a:t>
            </a:r>
            <a:r>
              <a:rPr lang="en-GB" altLang="ko-KR" sz="3200" dirty="0" smtClean="0">
                <a:latin typeface="Arial" pitchFamily="34" charset="0"/>
                <a:cs typeface="Arial" pitchFamily="34" charset="0"/>
              </a:rPr>
              <a:t>Yong-In Park and </a:t>
            </a:r>
            <a:r>
              <a:rPr lang="en-GB" altLang="ko-KR" sz="3200" dirty="0">
                <a:latin typeface="Arial" pitchFamily="34" charset="0"/>
                <a:cs typeface="Arial" pitchFamily="34" charset="0"/>
              </a:rPr>
              <a:t>In-</a:t>
            </a:r>
            <a:r>
              <a:rPr lang="en-GB" altLang="ko-KR" sz="3200" dirty="0" err="1">
                <a:latin typeface="Arial" pitchFamily="34" charset="0"/>
                <a:cs typeface="Arial" pitchFamily="34" charset="0"/>
              </a:rPr>
              <a:t>Chul</a:t>
            </a:r>
            <a:r>
              <a:rPr lang="en-GB" altLang="ko-KR" sz="3200" dirty="0">
                <a:latin typeface="Arial" pitchFamily="34" charset="0"/>
                <a:cs typeface="Arial" pitchFamily="34" charset="0"/>
              </a:rPr>
              <a:t> Hwang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altLang="ko-KR" sz="3200" dirty="0">
                <a:latin typeface="Arial" pitchFamily="34" charset="0"/>
                <a:cs typeface="Arial" pitchFamily="34" charset="0"/>
              </a:rPr>
              <a:t>Affiliation :  Department of Electrical and Electronics Engineering, </a:t>
            </a:r>
            <a:r>
              <a:rPr lang="en-GB" altLang="ko-KR" sz="3200" dirty="0" err="1">
                <a:latin typeface="Arial" pitchFamily="34" charset="0"/>
                <a:cs typeface="Arial" pitchFamily="34" charset="0"/>
              </a:rPr>
              <a:t>Kangwon</a:t>
            </a:r>
            <a:r>
              <a:rPr lang="en-GB" altLang="ko-KR" sz="3200" dirty="0">
                <a:latin typeface="Arial" pitchFamily="34" charset="0"/>
                <a:cs typeface="Arial" pitchFamily="34" charset="0"/>
              </a:rPr>
              <a:t> National University, </a:t>
            </a:r>
            <a:r>
              <a:rPr lang="en-GB" altLang="ko-KR" sz="3200" dirty="0" err="1">
                <a:latin typeface="Arial" pitchFamily="34" charset="0"/>
                <a:cs typeface="Arial" pitchFamily="34" charset="0"/>
              </a:rPr>
              <a:t>ChunCheon</a:t>
            </a:r>
            <a:r>
              <a:rPr lang="en-GB" altLang="ko-KR" sz="3200" dirty="0">
                <a:latin typeface="Arial" pitchFamily="34" charset="0"/>
                <a:cs typeface="Arial" pitchFamily="34" charset="0"/>
              </a:rPr>
              <a:t>, Korea </a:t>
            </a:r>
            <a:endParaRPr lang="ko-KR" altLang="ko-KR" sz="32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GB" altLang="ko-KR" sz="3200" dirty="0">
                <a:latin typeface="Arial" pitchFamily="34" charset="0"/>
                <a:cs typeface="Arial" pitchFamily="34" charset="0"/>
              </a:rPr>
              <a:t>e-mail      :  </a:t>
            </a:r>
            <a:r>
              <a:rPr lang="en-US" altLang="ko-KR" sz="3200" dirty="0" smtClean="0">
                <a:latin typeface="Arial" pitchFamily="34" charset="0"/>
                <a:cs typeface="Arial" pitchFamily="34" charset="0"/>
                <a:hlinkClick r:id="rId3"/>
              </a:rPr>
              <a:t>pyi1008@kangwon.ac.kr</a:t>
            </a:r>
            <a:endParaRPr lang="en-US" altLang="ko-KR" sz="3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3200" dirty="0"/>
              <a:t>The chip fabrication and EDA tool were supported by the IC Design Education Center(IDEC), Korea.</a:t>
            </a:r>
            <a:endParaRPr lang="ko-KR" altLang="ko-KR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7722" y="27032991"/>
            <a:ext cx="9252832" cy="5180908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5064" y="32915603"/>
            <a:ext cx="6035650" cy="4138472"/>
          </a:xfrm>
          <a:prstGeom prst="rect">
            <a:avLst/>
          </a:prstGeom>
        </p:spPr>
      </p:pic>
      <p:pic>
        <p:nvPicPr>
          <p:cNvPr id="29" name="그림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09168" y="32904347"/>
            <a:ext cx="5262371" cy="4149728"/>
          </a:xfrm>
          <a:prstGeom prst="rect">
            <a:avLst/>
          </a:prstGeom>
        </p:spPr>
      </p:pic>
      <p:pic>
        <p:nvPicPr>
          <p:cNvPr id="30" name="그림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570337" y="32696608"/>
            <a:ext cx="4437862" cy="3357024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132475" y="32696607"/>
            <a:ext cx="4437862" cy="3357025"/>
          </a:xfrm>
          <a:prstGeom prst="rect">
            <a:avLst/>
          </a:prstGeom>
        </p:spPr>
      </p:pic>
      <p:pic>
        <p:nvPicPr>
          <p:cNvPr id="32" name="그림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733732" y="32700202"/>
            <a:ext cx="4428802" cy="3353430"/>
          </a:xfrm>
          <a:prstGeom prst="rect">
            <a:avLst/>
          </a:prstGeom>
        </p:spPr>
      </p:pic>
      <p:sp>
        <p:nvSpPr>
          <p:cNvPr id="24" name="제목 1"/>
          <p:cNvSpPr txBox="1">
            <a:spLocks/>
          </p:cNvSpPr>
          <p:nvPr/>
        </p:nvSpPr>
        <p:spPr>
          <a:xfrm>
            <a:off x="1115045" y="4146096"/>
            <a:ext cx="27840954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7487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1456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6000" b="1" dirty="0" smtClean="0">
                <a:latin typeface="Arial Black" panose="020B0A04020102020204" pitchFamily="34" charset="0"/>
              </a:rPr>
              <a:t>Automatic Mode Change Buck-Boost Converter for LED Driver</a:t>
            </a:r>
            <a:endParaRPr lang="ko-KR" altLang="ko-KR" sz="6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543</Words>
  <Application>Microsoft Office PowerPoint</Application>
  <PresentationFormat>사용자 지정</PresentationFormat>
  <Paragraphs>20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1" baseType="lpstr">
      <vt:lpstr>ＭＳ Ｐゴシック</vt:lpstr>
      <vt:lpstr>SimSun</vt:lpstr>
      <vt:lpstr>맑은 고딕</vt:lpstr>
      <vt:lpstr>Arial</vt:lpstr>
      <vt:lpstr>Arial Black</vt:lpstr>
      <vt:lpstr>Calibri</vt:lpstr>
      <vt:lpstr>Calibri Light</vt:lpstr>
      <vt:lpstr>Times New Roman</vt:lpstr>
      <vt:lpstr>Wingdings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lmh</cp:lastModifiedBy>
  <cp:revision>10</cp:revision>
  <dcterms:created xsi:type="dcterms:W3CDTF">2018-03-08T06:02:33Z</dcterms:created>
  <dcterms:modified xsi:type="dcterms:W3CDTF">2020-04-14T05:56:12Z</dcterms:modified>
</cp:coreProperties>
</file>